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8.jp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gif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61.m4a"/><Relationship Id="rId1" Type="http://schemas.microsoft.com/office/2007/relationships/media" Target="../media/media61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62.m4a"/><Relationship Id="rId1" Type="http://schemas.microsoft.com/office/2007/relationships/media" Target="../media/media62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8.jp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63.m4a"/><Relationship Id="rId1" Type="http://schemas.microsoft.com/office/2007/relationships/media" Target="../media/media63.m4a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4.m4a"/><Relationship Id="rId1" Type="http://schemas.microsoft.com/office/2007/relationships/media" Target="../media/media64.m4a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5.m4a"/><Relationship Id="rId1" Type="http://schemas.microsoft.com/office/2007/relationships/media" Target="../media/media65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6.m4a"/><Relationship Id="rId1" Type="http://schemas.microsoft.com/office/2007/relationships/media" Target="../media/media66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7.m4a"/><Relationship Id="rId1" Type="http://schemas.microsoft.com/office/2007/relationships/media" Target="../media/media67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8.m4a"/><Relationship Id="rId1" Type="http://schemas.microsoft.com/office/2007/relationships/media" Target="../media/media68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9.m4a"/><Relationship Id="rId1" Type="http://schemas.microsoft.com/office/2007/relationships/media" Target="../media/media6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0.m4a"/><Relationship Id="rId1" Type="http://schemas.microsoft.com/office/2007/relationships/media" Target="../media/media7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1.m4a"/><Relationship Id="rId1" Type="http://schemas.microsoft.com/office/2007/relationships/media" Target="../media/media71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2.m4a"/><Relationship Id="rId1" Type="http://schemas.microsoft.com/office/2007/relationships/media" Target="../media/media7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3.m4a"/><Relationship Id="rId1" Type="http://schemas.microsoft.com/office/2007/relationships/media" Target="../media/media7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4.m4a"/><Relationship Id="rId1" Type="http://schemas.microsoft.com/office/2007/relationships/media" Target="../media/media7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5.m4a"/><Relationship Id="rId1" Type="http://schemas.microsoft.com/office/2007/relationships/media" Target="../media/media7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6.m4a"/><Relationship Id="rId1" Type="http://schemas.microsoft.com/office/2007/relationships/media" Target="../media/media7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7.m4a"/><Relationship Id="rId1" Type="http://schemas.microsoft.com/office/2007/relationships/media" Target="../media/media7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8.m4a"/><Relationship Id="rId1" Type="http://schemas.microsoft.com/office/2007/relationships/media" Target="../media/media7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9.m4a"/><Relationship Id="rId1" Type="http://schemas.microsoft.com/office/2007/relationships/media" Target="../media/media7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0.m4a"/><Relationship Id="rId1" Type="http://schemas.microsoft.com/office/2007/relationships/media" Target="../media/media8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1.m4a"/><Relationship Id="rId1" Type="http://schemas.microsoft.com/office/2007/relationships/media" Target="../media/media81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2.m4a"/><Relationship Id="rId1" Type="http://schemas.microsoft.com/office/2007/relationships/media" Target="../media/media8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Timer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Timer</a:t>
            </a:r>
            <a:r>
              <a:rPr lang="de-DE" dirty="0" smtClean="0"/>
              <a:t> TIM6 und TIM7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8715633" y="308590"/>
            <a:ext cx="1952816" cy="29738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4" t="5651" r="22574" b="12285"/>
          <a:stretch/>
        </p:blipFill>
        <p:spPr>
          <a:xfrm>
            <a:off x="848497" y="1030288"/>
            <a:ext cx="2240199" cy="2150076"/>
          </a:xfrm>
          <a:prstGeom prst="rect">
            <a:avLst/>
          </a:prstGeom>
        </p:spPr>
      </p:pic>
      <p:pic>
        <p:nvPicPr>
          <p:cNvPr id="6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50"/>
    </mc:Choice>
    <mc:Fallback>
      <p:transition spd="slow" advTm="35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9655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6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5"/>
    </mc:Choice>
    <mc:Fallback>
      <p:transition spd="slow" advTm="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88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1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2"/>
    </mc:Choice>
    <mc:Fallback>
      <p:transition spd="slow" advTm="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5886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3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5"/>
    </mc:Choice>
    <mc:Fallback>
      <p:transition spd="slow" advTm="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8929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6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7"/>
    </mc:Choice>
    <mc:Fallback>
      <p:transition spd="slow" advTm="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6160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6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4"/>
    </mc:Choice>
    <mc:Fallback>
      <p:transition spd="slow" advTm="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766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9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3"/>
    </mc:Choice>
    <mc:Fallback>
      <p:transition spd="slow" advTm="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7739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4"/>
    </mc:Choice>
    <mc:Fallback>
      <p:transition spd="slow" advTm="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95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64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2"/>
    </mc:Choice>
    <mc:Fallback>
      <p:transition spd="slow" advTm="2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2"/>
    </mc:Choice>
    <mc:Fallback>
      <p:transition spd="slow" advTm="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490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7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7"/>
    </mc:Choice>
    <mc:Fallback>
      <p:transition spd="slow" advTm="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sp>
        <p:nvSpPr>
          <p:cNvPr id="8" name="Google Shape;56;p1"/>
          <p:cNvSpPr/>
          <p:nvPr/>
        </p:nvSpPr>
        <p:spPr>
          <a:xfrm>
            <a:off x="6566649" y="1561431"/>
            <a:ext cx="3168000" cy="864300"/>
          </a:xfrm>
          <a:prstGeom prst="wedgeRoundRectCallout">
            <a:avLst>
              <a:gd name="adj1" fmla="val 29350"/>
              <a:gd name="adj2" fmla="val 1868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uftrag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3037" y="3455469"/>
            <a:ext cx="1898125" cy="2622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10" name="Vertikaler Bildlauf 9"/>
          <p:cNvSpPr/>
          <p:nvPr/>
        </p:nvSpPr>
        <p:spPr>
          <a:xfrm>
            <a:off x="782595" y="1309816"/>
            <a:ext cx="4061254" cy="476778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Solange die Zitrone im Körbchen sichtbar ist: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Zähle auf hundert.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Zähle genau jede Sekunde um 1 weiter. 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Wenn Du dort angekommen bist, beginne von vorne und schalte das Licht ein.</a:t>
            </a:r>
            <a:endParaRPr lang="de-DE" sz="2400" dirty="0">
              <a:solidFill>
                <a:srgbClr val="C0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4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34"/>
    </mc:Choice>
    <mc:Fallback>
      <p:transition spd="slow" advTm="48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8067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7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"/>
    </mc:Choice>
    <mc:Fallback>
      <p:transition spd="slow" advTm="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518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7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"/>
    </mc:Choice>
    <mc:Fallback>
      <p:transition spd="slow" advTm="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5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"/>
    </mc:Choice>
    <mc:Fallback>
      <p:transition spd="slow" advTm="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8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1"/>
    </mc:Choice>
    <mc:Fallback>
      <p:transition spd="slow" advTm="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Explosion 1 9"/>
          <p:cNvSpPr/>
          <p:nvPr/>
        </p:nvSpPr>
        <p:spPr>
          <a:xfrm>
            <a:off x="3713772" y="219074"/>
            <a:ext cx="4914900" cy="1592495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95 Sekunden später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8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4"/>
    </mc:Choice>
    <mc:Fallback>
      <p:transition spd="slow" advTm="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3992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8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01"/>
    </mc:Choice>
    <mc:Fallback>
      <p:transition spd="slow" advTm="5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906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5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5"/>
    </mc:Choice>
    <mc:Fallback>
      <p:transition spd="slow" advTm="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"/>
    </mc:Choice>
    <mc:Fallback>
      <p:transition spd="slow" advTm="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100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0000"/>
                </a:solidFill>
              </a:rPr>
              <a:t>100</a:t>
            </a:r>
            <a:endParaRPr lang="de-DE" sz="3600" b="1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498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97224" y="2976598"/>
            <a:ext cx="2232472" cy="31913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Gerade Verbindung mit Pfeil 12"/>
          <p:cNvCxnSpPr/>
          <p:nvPr/>
        </p:nvCxnSpPr>
        <p:spPr>
          <a:xfrm>
            <a:off x="4381500" y="2752725"/>
            <a:ext cx="1400175" cy="730044"/>
          </a:xfrm>
          <a:prstGeom prst="straightConnector1">
            <a:avLst/>
          </a:prstGeom>
          <a:ln w="920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1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47"/>
    </mc:Choice>
    <mc:Fallback>
      <p:transition spd="slow" advTm="6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18186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6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3037" y="3455469"/>
            <a:ext cx="1898125" cy="2622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248275" y="519764"/>
            <a:ext cx="4486374" cy="1905967"/>
          </a:xfrm>
          <a:prstGeom prst="wedgeRoundRectCallout">
            <a:avLst>
              <a:gd name="adj1" fmla="val 38465"/>
              <a:gd name="adj2" fmla="val 9444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Obwohl ich viel weiter zählen kann soll ich nur bis 100 zählen. Und welche Zitrone?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Vertikaler Bildlauf 11"/>
          <p:cNvSpPr/>
          <p:nvPr/>
        </p:nvSpPr>
        <p:spPr>
          <a:xfrm>
            <a:off x="782595" y="1309816"/>
            <a:ext cx="4061254" cy="476778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Solange die Zitrone im Körbchen sichtbar ist: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Zähle auf hundert.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Zähle genau jede Sekunde um 1 weiter. </a:t>
            </a:r>
          </a:p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Wenn Du dort angekommen bist, beginne von vorne und schalte das Licht ein.</a:t>
            </a:r>
            <a:endParaRPr lang="de-DE" sz="2400" dirty="0">
              <a:solidFill>
                <a:srgbClr val="C0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9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87"/>
    </mc:Choice>
    <mc:Fallback>
      <p:transition spd="slow" advTm="6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058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18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9"/>
    </mc:Choice>
    <mc:Fallback>
      <p:transition spd="slow" advTm="4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97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5"/>
    </mc:Choice>
    <mc:Fallback>
      <p:transition spd="slow" advTm="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202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3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6"/>
    </mc:Choice>
    <mc:Fallback>
      <p:transition spd="slow" advTm="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3453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96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3"/>
    </mc:Choice>
    <mc:Fallback>
      <p:transition spd="slow" advTm="1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192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31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5"/>
    </mc:Choice>
    <mc:Fallback>
      <p:transition spd="slow" advTm="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40573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8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6"/>
    </mc:Choice>
    <mc:Fallback>
      <p:transition spd="slow" advTm="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1027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6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5"/>
    </mc:Choice>
    <mc:Fallback>
      <p:transition spd="slow" advTm="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21480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2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31"/>
    </mc:Choice>
    <mc:Fallback>
      <p:transition spd="slow" advTm="2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2547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0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0"/>
    </mc:Choice>
    <mc:Fallback>
      <p:transition spd="slow" advTm="1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32992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92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"/>
    </mc:Choice>
    <mc:Fallback>
      <p:transition spd="slow" advTm="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" name="Gruppieren 34"/>
          <p:cNvGrpSpPr/>
          <p:nvPr/>
        </p:nvGrpSpPr>
        <p:grpSpPr>
          <a:xfrm>
            <a:off x="2305050" y="3280714"/>
            <a:ext cx="2332083" cy="2586685"/>
            <a:chOff x="3624649" y="280086"/>
            <a:chExt cx="5307595" cy="6359611"/>
          </a:xfrm>
        </p:grpSpPr>
        <p:sp>
          <p:nvSpPr>
            <p:cNvPr id="5" name="Freihandform 4"/>
            <p:cNvSpPr/>
            <p:nvPr/>
          </p:nvSpPr>
          <p:spPr>
            <a:xfrm>
              <a:off x="3624649" y="280086"/>
              <a:ext cx="3155092" cy="6359611"/>
            </a:xfrm>
            <a:custGeom>
              <a:avLst/>
              <a:gdLst>
                <a:gd name="connsiteX0" fmla="*/ 889686 w 3155092"/>
                <a:gd name="connsiteY0" fmla="*/ 74141 h 6359611"/>
                <a:gd name="connsiteX1" fmla="*/ 164756 w 3155092"/>
                <a:gd name="connsiteY1" fmla="*/ 4283676 h 6359611"/>
                <a:gd name="connsiteX2" fmla="*/ 0 w 3155092"/>
                <a:gd name="connsiteY2" fmla="*/ 6359611 h 6359611"/>
                <a:gd name="connsiteX3" fmla="*/ 3155092 w 3155092"/>
                <a:gd name="connsiteY3" fmla="*/ 6326660 h 6359611"/>
                <a:gd name="connsiteX4" fmla="*/ 2907956 w 3155092"/>
                <a:gd name="connsiteY4" fmla="*/ 4283676 h 6359611"/>
                <a:gd name="connsiteX5" fmla="*/ 2191265 w 3155092"/>
                <a:gd name="connsiteY5" fmla="*/ 123568 h 6359611"/>
                <a:gd name="connsiteX6" fmla="*/ 2001794 w 3155092"/>
                <a:gd name="connsiteY6" fmla="*/ 8238 h 6359611"/>
                <a:gd name="connsiteX7" fmla="*/ 1103870 w 3155092"/>
                <a:gd name="connsiteY7" fmla="*/ 0 h 6359611"/>
                <a:gd name="connsiteX8" fmla="*/ 856735 w 3155092"/>
                <a:gd name="connsiteY8" fmla="*/ 181233 h 635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5092" h="6359611">
                  <a:moveTo>
                    <a:pt x="889686" y="74141"/>
                  </a:moveTo>
                  <a:lnTo>
                    <a:pt x="164756" y="4283676"/>
                  </a:lnTo>
                  <a:lnTo>
                    <a:pt x="0" y="6359611"/>
                  </a:lnTo>
                  <a:lnTo>
                    <a:pt x="3155092" y="6326660"/>
                  </a:lnTo>
                  <a:lnTo>
                    <a:pt x="2907956" y="4283676"/>
                  </a:lnTo>
                  <a:lnTo>
                    <a:pt x="2191265" y="123568"/>
                  </a:lnTo>
                  <a:lnTo>
                    <a:pt x="2001794" y="8238"/>
                  </a:lnTo>
                  <a:lnTo>
                    <a:pt x="1103870" y="0"/>
                  </a:lnTo>
                  <a:lnTo>
                    <a:pt x="856735" y="181233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8" name="Gerader Verbinder 7"/>
            <p:cNvCxnSpPr>
              <a:stCxn id="5" idx="1"/>
              <a:endCxn id="5" idx="4"/>
            </p:cNvCxnSpPr>
            <p:nvPr/>
          </p:nvCxnSpPr>
          <p:spPr>
            <a:xfrm>
              <a:off x="3789405" y="4563762"/>
              <a:ext cx="27432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>
              <a:off x="4937760" y="875899"/>
              <a:ext cx="9625" cy="32340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/>
            <p:nvPr/>
          </p:nvCxnSpPr>
          <p:spPr>
            <a:xfrm flipH="1">
              <a:off x="4937760" y="4119613"/>
              <a:ext cx="40426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/>
            <p:cNvCxnSpPr/>
            <p:nvPr/>
          </p:nvCxnSpPr>
          <p:spPr>
            <a:xfrm>
              <a:off x="5342021" y="875899"/>
              <a:ext cx="0" cy="32340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/>
            <p:cNvCxnSpPr/>
            <p:nvPr/>
          </p:nvCxnSpPr>
          <p:spPr>
            <a:xfrm>
              <a:off x="4754880" y="875899"/>
              <a:ext cx="18288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 flipH="1">
              <a:off x="5342021" y="875899"/>
              <a:ext cx="20213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4754880" y="1092642"/>
              <a:ext cx="18288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5342021" y="1092642"/>
              <a:ext cx="20213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4754880" y="2096703"/>
              <a:ext cx="18288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/>
            <p:cNvCxnSpPr/>
            <p:nvPr/>
          </p:nvCxnSpPr>
          <p:spPr>
            <a:xfrm flipH="1">
              <a:off x="5342021" y="2096703"/>
              <a:ext cx="20213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/>
            <p:cNvCxnSpPr/>
            <p:nvPr/>
          </p:nvCxnSpPr>
          <p:spPr>
            <a:xfrm>
              <a:off x="4754880" y="3455469"/>
              <a:ext cx="18288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/>
            <p:cNvCxnSpPr/>
            <p:nvPr/>
          </p:nvCxnSpPr>
          <p:spPr>
            <a:xfrm flipH="1">
              <a:off x="5342021" y="3455469"/>
              <a:ext cx="20213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r Verbinder 28"/>
            <p:cNvCxnSpPr/>
            <p:nvPr/>
          </p:nvCxnSpPr>
          <p:spPr>
            <a:xfrm>
              <a:off x="4754880" y="2847474"/>
              <a:ext cx="18288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>
              <a:off x="5342021" y="2847474"/>
              <a:ext cx="20213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r Verbinder 31"/>
            <p:cNvCxnSpPr/>
            <p:nvPr/>
          </p:nvCxnSpPr>
          <p:spPr>
            <a:xfrm flipV="1">
              <a:off x="5149516" y="2916455"/>
              <a:ext cx="3782728" cy="2030930"/>
            </a:xfrm>
            <a:prstGeom prst="line">
              <a:avLst/>
            </a:prstGeom>
            <a:ln w="825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hteck 32"/>
            <p:cNvSpPr/>
            <p:nvPr/>
          </p:nvSpPr>
          <p:spPr>
            <a:xfrm rot="19917884">
              <a:off x="6677462" y="3720726"/>
              <a:ext cx="469418" cy="56252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Ellipse 33"/>
            <p:cNvSpPr/>
            <p:nvPr/>
          </p:nvSpPr>
          <p:spPr>
            <a:xfrm>
              <a:off x="4947385" y="4774130"/>
              <a:ext cx="394636" cy="328647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pic>
        <p:nvPicPr>
          <p:cNvPr id="57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6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74"/>
    </mc:Choice>
    <mc:Fallback>
      <p:transition spd="slow" advTm="14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074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09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2"/>
    </mc:Choice>
    <mc:Fallback>
      <p:transition spd="slow" advTm="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07007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4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5"/>
    </mc:Choice>
    <mc:Fallback>
      <p:transition spd="slow" advTm="3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07007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xplosion 1 6"/>
          <p:cNvSpPr/>
          <p:nvPr/>
        </p:nvSpPr>
        <p:spPr>
          <a:xfrm>
            <a:off x="8850091" y="5154071"/>
            <a:ext cx="1514475" cy="939447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0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"/>
    </mc:Choice>
    <mc:Fallback>
      <p:transition spd="slow" advTm="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982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1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7"/>
    </mc:Choice>
    <mc:Fallback>
      <p:transition spd="slow" advTm="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4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7"/>
    </mc:Choice>
    <mc:Fallback>
      <p:transition spd="slow" advTm="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2680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2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1"/>
    </mc:Choice>
    <mc:Fallback>
      <p:transition spd="slow" advTm="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20495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4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1"/>
    </mc:Choice>
    <mc:Fallback>
      <p:transition spd="slow" advTm="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6533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95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5"/>
    </mc:Choice>
    <mc:Fallback>
      <p:transition spd="slow" advTm="3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30800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0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1"/>
    </mc:Choice>
    <mc:Fallback>
      <p:transition spd="slow" advTm="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3599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06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5"/>
    </mc:Choice>
    <mc:Fallback>
      <p:transition spd="slow" advTm="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1"/>
    </mc:Choice>
    <mc:Fallback>
      <p:transition spd="slow" advTm="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9397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6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5"/>
    </mc:Choice>
    <mc:Fallback>
      <p:transition spd="slow" advTm="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3249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5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7"/>
    </mc:Choice>
    <mc:Fallback>
      <p:transition spd="slow" advTm="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1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3"/>
    </mc:Choice>
    <mc:Fallback>
      <p:transition spd="slow" advTm="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466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1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5"/>
    </mc:Choice>
    <mc:Fallback>
      <p:transition spd="slow" advTm="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20777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22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5"/>
    </mc:Choice>
    <mc:Fallback>
      <p:transition spd="slow" advTm="5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3959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0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9"/>
    </mc:Choice>
    <mc:Fallback>
      <p:transition spd="slow" advTm="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4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8"/>
    </mc:Choice>
    <mc:Fallback>
      <p:transition spd="slow" advTm="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8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"/>
    </mc:Choice>
    <mc:Fallback>
      <p:transition spd="slow" advTm="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364887" y="6058632"/>
            <a:ext cx="7237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 =&gt; Zählgeschwindigkeit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1990725" y="2920282"/>
            <a:ext cx="2076450" cy="3193406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1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28"/>
    </mc:Choice>
    <mc:Fallback>
      <p:transition spd="slow" advTm="25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685528" y="1443379"/>
            <a:ext cx="2983869" cy="1531395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2377441" y="845357"/>
            <a:ext cx="7833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ARR: So weit zählen</a:t>
            </a:r>
            <a:endParaRPr lang="de-DE" sz="36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9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606"/>
    </mc:Choice>
    <mc:Fallback>
      <p:transition spd="slow" advTm="15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91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4"/>
    </mc:Choice>
    <mc:Fallback>
      <p:transition spd="slow" advTm="5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4744254" y="1742906"/>
            <a:ext cx="2983869" cy="419950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CNT: Der Zähler</a:t>
            </a:r>
            <a:endParaRPr lang="de-DE" sz="36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2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26"/>
    </mc:Choice>
    <mc:Fallback>
      <p:transition spd="slow" advTm="25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7192548" y="2781796"/>
            <a:ext cx="3944970" cy="191557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877050" y="1689685"/>
            <a:ext cx="5130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Zeigt Überlauf an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00"/>
    </mc:Choice>
    <mc:Fallback>
      <p:transition spd="slow" advTm="9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132875" y="4984622"/>
            <a:ext cx="2849450" cy="1479219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992211" y="2520323"/>
            <a:ext cx="513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</p:txBody>
      </p:sp>
      <p:sp>
        <p:nvSpPr>
          <p:cNvPr id="58" name="Textfeld 57"/>
          <p:cNvSpPr txBox="1"/>
          <p:nvPr/>
        </p:nvSpPr>
        <p:spPr>
          <a:xfrm>
            <a:off x="7004073" y="4432035"/>
            <a:ext cx="51307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Counter </a:t>
            </a:r>
            <a:r>
              <a:rPr lang="de-DE" sz="3600" dirty="0" err="1" smtClean="0">
                <a:solidFill>
                  <a:srgbClr val="FF0000"/>
                </a:solidFill>
              </a:rPr>
              <a:t>Enable</a:t>
            </a:r>
            <a:r>
              <a:rPr lang="de-DE" sz="3600" dirty="0" smtClean="0">
                <a:solidFill>
                  <a:srgbClr val="FF0000"/>
                </a:solidFill>
              </a:rPr>
              <a:t> CEN:</a:t>
            </a:r>
            <a:endParaRPr lang="de-DE" sz="3600" dirty="0">
              <a:solidFill>
                <a:srgbClr val="FF0000"/>
              </a:solidFill>
            </a:endParaRPr>
          </a:p>
          <a:p>
            <a:pPr algn="ctr"/>
            <a:endParaRPr lang="de-DE" sz="3600" dirty="0" smtClean="0">
              <a:solidFill>
                <a:srgbClr val="FF0000"/>
              </a:solidFill>
            </a:endParaRPr>
          </a:p>
          <a:p>
            <a:pPr algn="ctr"/>
            <a:endParaRPr lang="de-DE" sz="3600" dirty="0">
              <a:solidFill>
                <a:srgbClr val="FF00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Schaltet zählen ein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1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10"/>
    </mc:Choice>
    <mc:Fallback>
      <p:transition spd="slow" advTm="6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1208598" y="1248356"/>
            <a:ext cx="9217937" cy="5192202"/>
            <a:chOff x="2321169" y="1758462"/>
            <a:chExt cx="6808763" cy="3907199"/>
          </a:xfrm>
        </p:grpSpPr>
        <p:grpSp>
          <p:nvGrpSpPr>
            <p:cNvPr id="10" name="Gruppieren 9"/>
            <p:cNvGrpSpPr/>
            <p:nvPr/>
          </p:nvGrpSpPr>
          <p:grpSpPr>
            <a:xfrm>
              <a:off x="2831919" y="2053883"/>
              <a:ext cx="5791576" cy="3611778"/>
              <a:chOff x="2199077" y="1811570"/>
              <a:chExt cx="8585957" cy="4979507"/>
            </a:xfrm>
          </p:grpSpPr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524323">
                <a:off x="9006447" y="4937667"/>
                <a:ext cx="1285875" cy="1285875"/>
              </a:xfrm>
              <a:prstGeom prst="rect">
                <a:avLst/>
              </a:prstGeom>
            </p:spPr>
          </p:pic>
          <p:sp>
            <p:nvSpPr>
              <p:cNvPr id="9" name="Google Shape;56;p1"/>
              <p:cNvSpPr/>
              <p:nvPr/>
            </p:nvSpPr>
            <p:spPr>
              <a:xfrm>
                <a:off x="5026290" y="1896328"/>
                <a:ext cx="2607126" cy="676688"/>
              </a:xfrm>
              <a:prstGeom prst="wedgeRoundRectCallout">
                <a:avLst>
                  <a:gd name="adj1" fmla="val -7376"/>
                  <a:gd name="adj2" fmla="val 93318"/>
                  <a:gd name="adj3" fmla="val 0"/>
                </a:avLst>
              </a:prstGeom>
              <a:solidFill>
                <a:srgbClr val="FFFF00"/>
              </a:solidFill>
              <a:ln w="952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2800" dirty="0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sz="2800" b="0" i="0" u="none" strike="noStrike" cap="none" dirty="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" name="Freihandform 4"/>
              <p:cNvSpPr/>
              <p:nvPr/>
            </p:nvSpPr>
            <p:spPr>
              <a:xfrm>
                <a:off x="2305050" y="3280714"/>
                <a:ext cx="1386303" cy="2586685"/>
              </a:xfrm>
              <a:custGeom>
                <a:avLst/>
                <a:gdLst>
                  <a:gd name="connsiteX0" fmla="*/ 889686 w 3155092"/>
                  <a:gd name="connsiteY0" fmla="*/ 74141 h 6359611"/>
                  <a:gd name="connsiteX1" fmla="*/ 164756 w 3155092"/>
                  <a:gd name="connsiteY1" fmla="*/ 4283676 h 6359611"/>
                  <a:gd name="connsiteX2" fmla="*/ 0 w 3155092"/>
                  <a:gd name="connsiteY2" fmla="*/ 6359611 h 6359611"/>
                  <a:gd name="connsiteX3" fmla="*/ 3155092 w 3155092"/>
                  <a:gd name="connsiteY3" fmla="*/ 6326660 h 6359611"/>
                  <a:gd name="connsiteX4" fmla="*/ 2907956 w 3155092"/>
                  <a:gd name="connsiteY4" fmla="*/ 4283676 h 6359611"/>
                  <a:gd name="connsiteX5" fmla="*/ 2191265 w 3155092"/>
                  <a:gd name="connsiteY5" fmla="*/ 123568 h 6359611"/>
                  <a:gd name="connsiteX6" fmla="*/ 2001794 w 3155092"/>
                  <a:gd name="connsiteY6" fmla="*/ 8238 h 6359611"/>
                  <a:gd name="connsiteX7" fmla="*/ 1103870 w 3155092"/>
                  <a:gd name="connsiteY7" fmla="*/ 0 h 6359611"/>
                  <a:gd name="connsiteX8" fmla="*/ 856735 w 3155092"/>
                  <a:gd name="connsiteY8" fmla="*/ 181233 h 6359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5092" h="6359611">
                    <a:moveTo>
                      <a:pt x="889686" y="74141"/>
                    </a:moveTo>
                    <a:lnTo>
                      <a:pt x="164756" y="4283676"/>
                    </a:lnTo>
                    <a:lnTo>
                      <a:pt x="0" y="6359611"/>
                    </a:lnTo>
                    <a:lnTo>
                      <a:pt x="3155092" y="6326660"/>
                    </a:lnTo>
                    <a:lnTo>
                      <a:pt x="2907956" y="4283676"/>
                    </a:lnTo>
                    <a:lnTo>
                      <a:pt x="2191265" y="123568"/>
                    </a:lnTo>
                    <a:lnTo>
                      <a:pt x="2001794" y="8238"/>
                    </a:lnTo>
                    <a:lnTo>
                      <a:pt x="1103870" y="0"/>
                    </a:lnTo>
                    <a:lnTo>
                      <a:pt x="856735" y="181233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8" name="Gerader Verbinder 7"/>
              <p:cNvCxnSpPr>
                <a:stCxn id="5" idx="1"/>
                <a:endCxn id="5" idx="4"/>
              </p:cNvCxnSpPr>
              <p:nvPr/>
            </p:nvCxnSpPr>
            <p:spPr>
              <a:xfrm>
                <a:off x="2377441" y="5023041"/>
                <a:ext cx="1205324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2882013" y="3523053"/>
                <a:ext cx="4229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 flipH="1">
                <a:off x="2882013" y="4842389"/>
                <a:ext cx="17762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Gerader Verbinder 17"/>
              <p:cNvCxnSpPr/>
              <p:nvPr/>
            </p:nvCxnSpPr>
            <p:spPr>
              <a:xfrm>
                <a:off x="3059639" y="3523053"/>
                <a:ext cx="0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2801658" y="3523053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 flipH="1">
                <a:off x="3059639" y="3523053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2801658" y="3611210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 flipH="1">
                <a:off x="3059639" y="3611210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2801658" y="401959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r Verbinder 25"/>
              <p:cNvCxnSpPr/>
              <p:nvPr/>
            </p:nvCxnSpPr>
            <p:spPr>
              <a:xfrm flipH="1">
                <a:off x="3059639" y="401959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r Verbinder 26"/>
              <p:cNvCxnSpPr/>
              <p:nvPr/>
            </p:nvCxnSpPr>
            <p:spPr>
              <a:xfrm>
                <a:off x="2801658" y="457225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r Verbinder 27"/>
              <p:cNvCxnSpPr/>
              <p:nvPr/>
            </p:nvCxnSpPr>
            <p:spPr>
              <a:xfrm flipH="1">
                <a:off x="3059639" y="457225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r Verbinder 28"/>
              <p:cNvCxnSpPr/>
              <p:nvPr/>
            </p:nvCxnSpPr>
            <p:spPr>
              <a:xfrm>
                <a:off x="2801658" y="4324964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r Verbinder 29"/>
              <p:cNvCxnSpPr/>
              <p:nvPr/>
            </p:nvCxnSpPr>
            <p:spPr>
              <a:xfrm flipH="1">
                <a:off x="3059639" y="4324964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2886242" y="5108605"/>
                <a:ext cx="173398" cy="133673"/>
              </a:xfrm>
              <a:prstGeom prst="ellipse">
                <a:avLst/>
              </a:prstGeom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Vertikaler Bildlauf 37"/>
              <p:cNvSpPr/>
              <p:nvPr/>
            </p:nvSpPr>
            <p:spPr>
              <a:xfrm>
                <a:off x="2199502" y="1811570"/>
                <a:ext cx="2268705" cy="761446"/>
              </a:xfrm>
              <a:prstGeom prst="verticalScroll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 smtClean="0">
                    <a:solidFill>
                      <a:srgbClr val="FF0000"/>
                    </a:solidFill>
                  </a:rPr>
                  <a:t>100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5" name="Gerader Verbinder 44"/>
              <p:cNvCxnSpPr/>
              <p:nvPr/>
            </p:nvCxnSpPr>
            <p:spPr>
              <a:xfrm flipH="1" flipV="1">
                <a:off x="7520372" y="3975589"/>
                <a:ext cx="323599" cy="6244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uppieren 51"/>
              <p:cNvGrpSpPr/>
              <p:nvPr/>
            </p:nvGrpSpPr>
            <p:grpSpPr>
              <a:xfrm>
                <a:off x="7192547" y="3471454"/>
                <a:ext cx="3018252" cy="1008267"/>
                <a:chOff x="5168766" y="3573982"/>
                <a:chExt cx="2569945" cy="827542"/>
              </a:xfrm>
              <a:solidFill>
                <a:srgbClr val="FFFF00"/>
              </a:solidFill>
            </p:grpSpPr>
            <p:sp>
              <p:nvSpPr>
                <p:cNvPr id="39" name="Sonne 38"/>
                <p:cNvSpPr/>
                <p:nvPr/>
              </p:nvSpPr>
              <p:spPr>
                <a:xfrm>
                  <a:off x="6872438" y="3573982"/>
                  <a:ext cx="866273" cy="827542"/>
                </a:xfrm>
                <a:prstGeom prst="sun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41" name="Gerader Verbinder 40"/>
                <p:cNvCxnSpPr>
                  <a:stCxn id="39" idx="1"/>
                </p:cNvCxnSpPr>
                <p:nvPr/>
              </p:nvCxnSpPr>
              <p:spPr>
                <a:xfrm flipH="1">
                  <a:off x="5688531" y="3987753"/>
                  <a:ext cx="1183907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Gerader Verbinder 42"/>
                <p:cNvCxnSpPr/>
                <p:nvPr/>
              </p:nvCxnSpPr>
              <p:spPr>
                <a:xfrm flipH="1">
                  <a:off x="5168766" y="3987753"/>
                  <a:ext cx="269508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/>
                <p:cNvCxnSpPr/>
                <p:nvPr/>
              </p:nvCxnSpPr>
              <p:spPr>
                <a:xfrm>
                  <a:off x="5688531" y="3987753"/>
                  <a:ext cx="0" cy="5125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/>
                <p:cNvCxnSpPr/>
                <p:nvPr/>
              </p:nvCxnSpPr>
              <p:spPr>
                <a:xfrm>
                  <a:off x="5565016" y="4013379"/>
                  <a:ext cx="2994" cy="89559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Gerader Verbinder 48"/>
                <p:cNvCxnSpPr/>
                <p:nvPr/>
              </p:nvCxnSpPr>
              <p:spPr>
                <a:xfrm flipH="1" flipV="1">
                  <a:off x="5517996" y="4102035"/>
                  <a:ext cx="94040" cy="90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feld 52"/>
              <p:cNvSpPr txBox="1"/>
              <p:nvPr/>
            </p:nvSpPr>
            <p:spPr>
              <a:xfrm>
                <a:off x="9193411" y="2920282"/>
                <a:ext cx="911949" cy="562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Licht</a:t>
                </a:r>
                <a:endParaRPr lang="de-DE" sz="2400" dirty="0"/>
              </a:p>
            </p:txBody>
          </p:sp>
          <p:grpSp>
            <p:nvGrpSpPr>
              <p:cNvPr id="4" name="Gruppieren 3"/>
              <p:cNvGrpSpPr/>
              <p:nvPr/>
            </p:nvGrpSpPr>
            <p:grpSpPr>
              <a:xfrm rot="17719352">
                <a:off x="1381807" y="4353021"/>
                <a:ext cx="3255326" cy="1620785"/>
                <a:chOff x="1381807" y="4353021"/>
                <a:chExt cx="3255326" cy="1620785"/>
              </a:xfrm>
            </p:grpSpPr>
            <p:grpSp>
              <p:nvGrpSpPr>
                <p:cNvPr id="3" name="Gruppieren 2"/>
                <p:cNvGrpSpPr/>
                <p:nvPr/>
              </p:nvGrpSpPr>
              <p:grpSpPr>
                <a:xfrm>
                  <a:off x="2975055" y="4353021"/>
                  <a:ext cx="1662078" cy="826053"/>
                  <a:chOff x="2975055" y="4353021"/>
                  <a:chExt cx="1662078" cy="826053"/>
                </a:xfrm>
              </p:grpSpPr>
              <p:cxnSp>
                <p:nvCxnSpPr>
                  <p:cNvPr id="32" name="Gerader Verbinder 31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Rechteck 32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37" name="Gruppieren 36"/>
                <p:cNvGrpSpPr/>
                <p:nvPr/>
              </p:nvGrpSpPr>
              <p:grpSpPr>
                <a:xfrm flipH="1" flipV="1">
                  <a:off x="1381807" y="5154932"/>
                  <a:ext cx="1629937" cy="818874"/>
                  <a:chOff x="2975055" y="4353021"/>
                  <a:chExt cx="1662078" cy="826053"/>
                </a:xfrm>
              </p:grpSpPr>
              <p:cxnSp>
                <p:nvCxnSpPr>
                  <p:cNvPr id="40" name="Gerader Verbinder 39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Rechteck 41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pic>
            <p:nvPicPr>
              <p:cNvPr id="44" name="Google Shape;660;p2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8429625" y="5441923"/>
                <a:ext cx="2355409" cy="130319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" name="Google Shape;365;g6fe11b7731_0_0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5121570" y="2920282"/>
                <a:ext cx="2229239" cy="31947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" name="Rechteck 11"/>
            <p:cNvSpPr/>
            <p:nvPr/>
          </p:nvSpPr>
          <p:spPr>
            <a:xfrm>
              <a:off x="2321169" y="1758462"/>
              <a:ext cx="6808763" cy="3873860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2692432" y="5271073"/>
              <a:ext cx="2824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Basic </a:t>
              </a:r>
              <a:r>
                <a:rPr lang="de-DE" dirty="0" err="1" smtClean="0"/>
                <a:t>Timer</a:t>
              </a:r>
              <a:r>
                <a:rPr lang="de-DE" dirty="0" smtClean="0"/>
                <a:t> TIM6 oder TIM7</a:t>
              </a:r>
              <a:endParaRPr lang="de-DE" dirty="0"/>
            </a:p>
          </p:txBody>
        </p: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0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59"/>
    </mc:Choice>
    <mc:Fallback>
      <p:transition spd="slow" advTm="2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3" y="1389413"/>
            <a:ext cx="10769744" cy="5199937"/>
            <a:chOff x="110613" y="1389413"/>
            <a:chExt cx="10769744" cy="5199937"/>
          </a:xfrm>
        </p:grpSpPr>
        <p:sp>
          <p:nvSpPr>
            <p:cNvPr id="7" name="Rechteck 6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3" y="2454064"/>
              <a:ext cx="809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6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5" y="2291431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0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10" y="3021186"/>
              <a:ext cx="15359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7"/>
              <a:ext cx="15728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3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3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0"/>
              <a:ext cx="20991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  <p:grpSp>
          <p:nvGrpSpPr>
            <p:cNvPr id="100" name="Gruppieren 99"/>
            <p:cNvGrpSpPr/>
            <p:nvPr/>
          </p:nvGrpSpPr>
          <p:grpSpPr>
            <a:xfrm>
              <a:off x="6667577" y="4575355"/>
              <a:ext cx="1192031" cy="1173160"/>
              <a:chOff x="6667577" y="4575355"/>
              <a:chExt cx="1192031" cy="1173160"/>
            </a:xfrm>
          </p:grpSpPr>
          <p:sp>
            <p:nvSpPr>
              <p:cNvPr id="98" name="Textfeld 97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99" name="Textfeld 98"/>
              <p:cNvSpPr txBox="1"/>
              <p:nvPr/>
            </p:nvSpPr>
            <p:spPr>
              <a:xfrm>
                <a:off x="6704676" y="5286850"/>
                <a:ext cx="10310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85"/>
    </mc:Choice>
    <mc:Fallback>
      <p:transition spd="slow" advTm="6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8613" y="3656510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089258" y="2073395"/>
            <a:ext cx="5118061" cy="1330865"/>
          </a:xfrm>
          <a:prstGeom prst="wedgeRoundRectCallout">
            <a:avLst>
              <a:gd name="adj1" fmla="val 31783"/>
              <a:gd name="adj2" fmla="val 6790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16-Bit Binärzähler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Zählt von 0 bis höchstens 65535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0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26"/>
    </mc:Choice>
    <mc:Fallback>
      <p:transition spd="slow" advTm="109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19265" y="795388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4989328" y="3386953"/>
            <a:ext cx="5118061" cy="1330865"/>
          </a:xfrm>
          <a:prstGeom prst="wedgeRoundRectCallout">
            <a:avLst>
              <a:gd name="adj1" fmla="val 58215"/>
              <a:gd name="adj2" fmla="val -836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Autoreloadregister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 den maximalen </a:t>
            </a:r>
            <a:r>
              <a:rPr lang="de-DE" sz="28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Zählwert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28"/>
    </mc:Choice>
    <mc:Fallback>
      <p:transition spd="slow" advTm="15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67576" y="2259067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336570" y="5442156"/>
            <a:ext cx="5118061" cy="1330865"/>
          </a:xfrm>
          <a:prstGeom prst="wedgeRoundRectCallout">
            <a:avLst>
              <a:gd name="adj1" fmla="val -15452"/>
              <a:gd name="adj2" fmla="val -610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Vergleicher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ARR=CNT dann von vorne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1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27"/>
    </mc:Choice>
    <mc:Fallback>
      <p:transition spd="slow" advTm="244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37964" y="1818254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756153" y="3049903"/>
            <a:ext cx="5118061" cy="1330865"/>
          </a:xfrm>
          <a:prstGeom prst="wedgeRoundRectCallout">
            <a:avLst>
              <a:gd name="adj1" fmla="val -54121"/>
              <a:gd name="adj2" fmla="val -440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Überlauf wird im UIF Update Interrupt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angezeigt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8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62"/>
    </mc:Choice>
    <mc:Fallback>
      <p:transition spd="slow" advTm="20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3237308"/>
            <a:ext cx="5118061" cy="1330865"/>
          </a:xfrm>
          <a:prstGeom prst="wedgeRoundRectCallout">
            <a:avLst>
              <a:gd name="adj1" fmla="val 21994"/>
              <a:gd name="adj2" fmla="val 688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Counter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CEN=1 wird der Counter freigegeben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30126" y="498255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4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97"/>
    </mc:Choice>
    <mc:Fallback>
      <p:transition spd="slow" advTm="10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21018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7"/>
    </mc:Choice>
    <mc:Fallback>
      <p:transition spd="slow" advTm="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2291431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stellt die Zählgeschwindigkeit ein: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 = 1µs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31999 = 1ms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4551" y="486121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0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371"/>
    </mc:Choice>
    <mc:Fallback>
      <p:transition spd="slow" advTm="26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2259693" y="1704258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muss mit 32MHz Takt versorgt werden um arbeiten zu können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6601" y="4682200"/>
            <a:ext cx="1391641" cy="2276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0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01"/>
    </mc:Choice>
    <mc:Fallback>
      <p:transition spd="slow" advTm="33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0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1"/>
              <a:ext cx="20991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8540459" y="1305217"/>
            <a:ext cx="3497053" cy="2276742"/>
          </a:xfrm>
          <a:prstGeom prst="wedgeRoundRectCallout">
            <a:avLst>
              <a:gd name="adj1" fmla="val -50893"/>
              <a:gd name="adj2" fmla="val 10925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Beispiel: Eine LED soll mit 1Hz blinken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5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15"/>
    </mc:Choice>
    <mc:Fallback>
      <p:transition spd="slow" advTm="37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9288" y="4673489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7889921" y="3241435"/>
            <a:ext cx="4239945" cy="3574825"/>
          </a:xfrm>
          <a:prstGeom prst="wedgeRoundRectCallout">
            <a:avLst>
              <a:gd name="adj1" fmla="val -187674"/>
              <a:gd name="adj2" fmla="val 36897"/>
              <a:gd name="adj3" fmla="val 0"/>
            </a:avLst>
          </a:prstGeom>
          <a:solidFill>
            <a:srgbClr val="FFFF00">
              <a:alpha val="67000"/>
            </a:srgb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//Unterprogramm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//</a:t>
            </a:r>
            <a:r>
              <a:rPr lang="de-DE" sz="2400" dirty="0">
                <a:solidFill>
                  <a:srgbClr val="FF0000"/>
                </a:solidFill>
              </a:rPr>
              <a:t>TIM2, TIM6 und TIM7 mit Takt versorgen</a:t>
            </a:r>
          </a:p>
          <a:p>
            <a:r>
              <a:rPr lang="de-DE" sz="2400" dirty="0" err="1">
                <a:solidFill>
                  <a:srgbClr val="FF0000"/>
                </a:solidFill>
              </a:rPr>
              <a:t>ldr</a:t>
            </a:r>
            <a:r>
              <a:rPr lang="de-DE" sz="2400" dirty="0">
                <a:solidFill>
                  <a:srgbClr val="FF0000"/>
                </a:solidFill>
              </a:rPr>
              <a:t> R0,=</a:t>
            </a:r>
            <a:r>
              <a:rPr lang="de-DE" sz="2400" dirty="0" err="1">
                <a:solidFill>
                  <a:srgbClr val="FF0000"/>
                </a:solidFill>
              </a:rPr>
              <a:t>rcc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>
                <a:solidFill>
                  <a:srgbClr val="FF0000"/>
                </a:solidFill>
              </a:rPr>
              <a:t>ldr</a:t>
            </a:r>
            <a:r>
              <a:rPr lang="de-DE" sz="2400" dirty="0">
                <a:solidFill>
                  <a:srgbClr val="FF0000"/>
                </a:solidFill>
              </a:rPr>
              <a:t> R1,[R0,RCC_APB1ENR]</a:t>
            </a:r>
          </a:p>
          <a:p>
            <a:r>
              <a:rPr lang="de-DE" sz="2400" dirty="0" err="1">
                <a:solidFill>
                  <a:srgbClr val="FF0000"/>
                </a:solidFill>
              </a:rPr>
              <a:t>orr</a:t>
            </a:r>
            <a:r>
              <a:rPr lang="de-DE" sz="2400" dirty="0">
                <a:solidFill>
                  <a:srgbClr val="FF0000"/>
                </a:solidFill>
              </a:rPr>
              <a:t> R1,0b1</a:t>
            </a:r>
            <a:r>
              <a:rPr lang="de-DE" sz="2400" b="1" dirty="0">
                <a:solidFill>
                  <a:srgbClr val="FF0000"/>
                </a:solidFill>
              </a:rPr>
              <a:t>1</a:t>
            </a:r>
            <a:r>
              <a:rPr lang="de-DE" sz="2400" dirty="0">
                <a:solidFill>
                  <a:srgbClr val="FF0000"/>
                </a:solidFill>
              </a:rPr>
              <a:t>0001   //0bTIM7,</a:t>
            </a:r>
            <a:r>
              <a:rPr lang="de-DE" sz="2400" b="1" dirty="0">
                <a:solidFill>
                  <a:srgbClr val="FF0000"/>
                </a:solidFill>
              </a:rPr>
              <a:t>TIM6</a:t>
            </a:r>
            <a:r>
              <a:rPr lang="de-DE" sz="2400" dirty="0">
                <a:solidFill>
                  <a:srgbClr val="FF0000"/>
                </a:solidFill>
              </a:rPr>
              <a:t>,000,TIM2</a:t>
            </a:r>
          </a:p>
          <a:p>
            <a:r>
              <a:rPr lang="de-DE" sz="2400" dirty="0" err="1">
                <a:solidFill>
                  <a:srgbClr val="FF0000"/>
                </a:solidFill>
              </a:rPr>
              <a:t>str</a:t>
            </a:r>
            <a:r>
              <a:rPr lang="de-DE" sz="2400" dirty="0">
                <a:solidFill>
                  <a:srgbClr val="FF0000"/>
                </a:solidFill>
              </a:rPr>
              <a:t> R1,[R0,RCC_APB1ENR]</a:t>
            </a:r>
            <a:endParaRPr sz="2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01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084"/>
    </mc:Choice>
    <mc:Fallback>
      <p:transition spd="slow" advTm="68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6332587" y="4624163"/>
            <a:ext cx="6016950" cy="2210464"/>
          </a:xfrm>
          <a:prstGeom prst="wedgeRoundRectCallout">
            <a:avLst>
              <a:gd name="adj1" fmla="val -99782"/>
              <a:gd name="adj2" fmla="val 21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ldr R3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,=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TIM6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//TIM2, 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TIM6, TIM7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mov 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R1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,#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31999 //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Prescalerwert 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31999=1ms</a:t>
            </a:r>
            <a:endParaRPr lang="pt-BR" sz="2400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SzPts val="1400"/>
            </a:pP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str 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R1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,[R3,PSC]</a:t>
            </a:r>
            <a:endParaRPr sz="2400" b="0" i="0" u="none" strike="noStrike" cap="none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99520" y="4763817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5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790"/>
    </mc:Choice>
    <mc:Fallback>
      <p:transition spd="slow" advTm="69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8178897" y="325154"/>
            <a:ext cx="3894052" cy="1769714"/>
          </a:xfrm>
          <a:prstGeom prst="wedgeRoundRectCallout">
            <a:avLst>
              <a:gd name="adj1" fmla="val -112590"/>
              <a:gd name="adj2" fmla="val -2477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de-DE" b="0" i="0" u="none" strike="noStrike" cap="non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SzPts val="1400"/>
            </a:pP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m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ov R1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,#</a:t>
            </a: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499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//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Autoreloadwert 500ms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pt-BR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str R1</a:t>
            </a:r>
            <a:r>
              <a:rPr lang="pt-BR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,[R3,ARR</a:t>
            </a:r>
            <a:r>
              <a:rPr lang="pt-BR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]</a:t>
            </a:r>
            <a:endParaRPr lang="pt-BR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1993" y="431035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3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03"/>
    </mc:Choice>
    <mc:Fallback>
      <p:transition spd="slow" advTm="19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7910215" y="1393656"/>
            <a:ext cx="4219651" cy="2276742"/>
          </a:xfrm>
          <a:prstGeom prst="wedgeRoundRectCallout">
            <a:avLst>
              <a:gd name="adj1" fmla="val -10231"/>
              <a:gd name="adj2" fmla="val 6909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mov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 R1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,#0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err="1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str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R1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,[R3,CNT] //Zähler bei 0 starten</a:t>
            </a:r>
            <a:endParaRPr sz="2400" b="0" i="0" u="none" strike="noStrike" cap="none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4817" y="4102102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8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43"/>
    </mc:Choice>
    <mc:Fallback>
      <p:transition spd="slow" advTm="4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19776" y="25119"/>
            <a:ext cx="7147143" cy="1456631"/>
          </a:xfrm>
          <a:prstGeom prst="wedgeRoundRectCallout">
            <a:avLst>
              <a:gd name="adj1" fmla="val -4480"/>
              <a:gd name="adj2" fmla="val 8397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…</a:t>
            </a:r>
          </a:p>
          <a:p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</a:rPr>
              <a:t>,#0</a:t>
            </a:r>
          </a:p>
          <a:p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	R1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</a:rPr>
              <a:t>,[R3,SR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</a:rPr>
              <a:t>Update Interrupt </a:t>
            </a:r>
            <a:r>
              <a:rPr lang="de-DE" sz="2400" dirty="0" err="1">
                <a:solidFill>
                  <a:srgbClr val="FF0000"/>
                </a:solidFill>
                <a:latin typeface="Consolas" panose="020B0609020204030204" pitchFamily="49" charset="0"/>
              </a:rPr>
              <a:t>flag</a:t>
            </a:r>
            <a:r>
              <a:rPr lang="de-DE" sz="2400" dirty="0">
                <a:solidFill>
                  <a:srgbClr val="FF0000"/>
                </a:solidFill>
                <a:latin typeface="Consolas" panose="020B0609020204030204" pitchFamily="49" charset="0"/>
              </a:rPr>
              <a:t> UIF 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zurücksetzen</a:t>
            </a:r>
            <a:endParaRPr sz="2400" b="0" i="0" u="none" strike="noStrike" cap="none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53625" y="2405479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31"/>
    </mc:Choice>
    <mc:Fallback>
      <p:transition spd="slow" advTm="1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4484174" y="5747893"/>
            <a:ext cx="7287695" cy="1033803"/>
          </a:xfrm>
          <a:prstGeom prst="wedgeRoundRectCallout">
            <a:avLst>
              <a:gd name="adj1" fmla="val -54270"/>
              <a:gd name="adj2" fmla="val -224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da-DK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SzPts val="1400"/>
            </a:pPr>
            <a:r>
              <a:rPr lang="da-DK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mov	R1,#1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a-DK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str 	R1</a:t>
            </a:r>
            <a:r>
              <a:rPr lang="da-DK" sz="2400" dirty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,[R3,CR1] //Timer starten (CEN=1</a:t>
            </a:r>
            <a:r>
              <a:rPr lang="da-DK" sz="2400" dirty="0" smtClean="0">
                <a:solidFill>
                  <a:srgbClr val="FF0000"/>
                </a:solidFill>
                <a:latin typeface="Consolas" panose="020B0609020204030204" pitchFamily="49" charset="0"/>
                <a:ea typeface="Arial"/>
                <a:cs typeface="Arial"/>
                <a:sym typeface="Arial"/>
              </a:rPr>
              <a:t>)</a:t>
            </a:r>
            <a:endParaRPr sz="2400" b="0" i="0" strike="noStrike" cap="none" dirty="0">
              <a:solidFill>
                <a:srgbClr val="FF0000"/>
              </a:solidFill>
              <a:latin typeface="Consolas" panose="020B0609020204030204" pitchFamily="49" charset="0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2305" y="4771321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8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09"/>
    </mc:Choice>
    <mc:Fallback>
      <p:transition spd="slow" advTm="17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669947" y="3022129"/>
            <a:ext cx="1908926" cy="1564278"/>
          </a:xfrm>
          <a:prstGeom prst="wedgeRoundRectCallout">
            <a:avLst>
              <a:gd name="adj1" fmla="val 32236"/>
              <a:gd name="adj2" fmla="val -5754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Die </a:t>
            </a:r>
          </a:p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Endlos-</a:t>
            </a:r>
          </a:p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schleife</a:t>
            </a: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55077" y="1121816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tikaler Bildlauf 3"/>
          <p:cNvSpPr/>
          <p:nvPr/>
        </p:nvSpPr>
        <p:spPr>
          <a:xfrm>
            <a:off x="2594979" y="253738"/>
            <a:ext cx="9534888" cy="6328294"/>
          </a:xfrm>
          <a:prstGeom prst="verticalScroll">
            <a:avLst>
              <a:gd name="adj" fmla="val 5471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R1,=GPIOC</a:t>
            </a:r>
            <a:endParaRPr lang="de-DE" sz="2400" b="1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schleife://Sprungmarke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	//Statusregister einlesen R3=TIM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tst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R2,Bit0		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//Bit0 = Update Interrupt </a:t>
            </a:r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Flag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UIF = Überlaufbit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beq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schleife	//nicht gesetzt dann Schleife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R2,#0		//UIF zurücksetzen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R2,[R1,ODR]	//Bit1 im ODR umschalten (blinken)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eor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R2,Bit1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R2,[R1,ODR]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b 	schleife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5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37"/>
    </mc:Choice>
    <mc:Fallback>
      <p:transition spd="slow" advTm="25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86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6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9"/>
    </mc:Choice>
    <mc:Fallback>
      <p:transition spd="slow" advTm="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174035" y="3655535"/>
            <a:ext cx="1908926" cy="1564278"/>
          </a:xfrm>
          <a:prstGeom prst="wedgeRoundRectCallout">
            <a:avLst>
              <a:gd name="adj1" fmla="val 32236"/>
              <a:gd name="adj2" fmla="val -5754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Autoreload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prüfen</a:t>
            </a: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64642" y="1617329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tikaler Bildlauf 3"/>
          <p:cNvSpPr/>
          <p:nvPr/>
        </p:nvSpPr>
        <p:spPr>
          <a:xfrm>
            <a:off x="2594979" y="253738"/>
            <a:ext cx="9534888" cy="6328294"/>
          </a:xfrm>
          <a:prstGeom prst="verticalScroll">
            <a:avLst>
              <a:gd name="adj" fmla="val 5471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R1,=GPIOC</a:t>
            </a:r>
            <a:endParaRPr lang="de-DE" sz="2400" b="1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schleife://Sprungmarke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R2,[R3,SR]	//Statusregister einlesen R3=TIM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tst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R2,Bit0		</a:t>
            </a:r>
          </a:p>
          <a:p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//Bit0 = Update Interrupt </a:t>
            </a:r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Flag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UIF = Überlaufbit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beq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	schleife	//nicht gesetzt dann Schleife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R2,#0		//UIF zurücksetzen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R2,[R1,ODR]	//Bit1 im ODR umschalten (blinken)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eor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R2,Bit1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R2,[R1,ODR]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b 	schleife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6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093"/>
    </mc:Choice>
    <mc:Fallback>
      <p:transition spd="slow" advTm="37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316904" y="928137"/>
            <a:ext cx="1908926" cy="1564278"/>
          </a:xfrm>
          <a:prstGeom prst="wedgeRoundRectCallout">
            <a:avLst>
              <a:gd name="adj1" fmla="val 43456"/>
              <a:gd name="adj2" fmla="val 8622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Update Interrupt </a:t>
            </a:r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Flag</a:t>
            </a:r>
            <a:endParaRPr lang="de-DE" sz="2400" dirty="0" smtClean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rücksetzen</a:t>
            </a: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19191" y="3238014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tikaler Bildlauf 3"/>
          <p:cNvSpPr/>
          <p:nvPr/>
        </p:nvSpPr>
        <p:spPr>
          <a:xfrm>
            <a:off x="2594979" y="253738"/>
            <a:ext cx="9534888" cy="6328294"/>
          </a:xfrm>
          <a:prstGeom prst="verticalScroll">
            <a:avLst>
              <a:gd name="adj" fmla="val 5471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R1,=GPIOC</a:t>
            </a:r>
            <a:endParaRPr lang="de-DE" sz="2400" b="1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schleife://Sprungmarke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	//Statusregister einlesen R3=TIM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tst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R2,Bit0		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//Bit0 = Update Interrupt </a:t>
            </a:r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Flag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UIF = Überlaufbit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beq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schleife	//nicht gesetzt dann Schleife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R2,#0		//UIF zurücksetzen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R2,[R3,SR]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</a:t>
            </a:r>
            <a:r>
              <a:rPr lang="de-DE" sz="24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]//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Bit1 im ODR umschalten (blinken)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eor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R2,Bit1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strb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R2,[R1,ODR]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b 	schleife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5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66"/>
    </mc:Choice>
    <mc:Fallback>
      <p:transition spd="slow" advTm="197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473280" y="1791621"/>
            <a:ext cx="1908926" cy="1564278"/>
          </a:xfrm>
          <a:prstGeom prst="wedgeRoundRectCallout">
            <a:avLst>
              <a:gd name="adj1" fmla="val 43456"/>
              <a:gd name="adj2" fmla="val 8622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LED PC0 umschalten mit XOR (</a:t>
            </a:r>
            <a:r>
              <a:rPr lang="de-DE" sz="24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eor</a:t>
            </a:r>
            <a:r>
              <a:rPr lang="de-DE" sz="24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30703" y="4047776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tikaler Bildlauf 3"/>
          <p:cNvSpPr/>
          <p:nvPr/>
        </p:nvSpPr>
        <p:spPr>
          <a:xfrm>
            <a:off x="2594979" y="253738"/>
            <a:ext cx="9534888" cy="6328294"/>
          </a:xfrm>
          <a:prstGeom prst="verticalScroll">
            <a:avLst>
              <a:gd name="adj" fmla="val 5471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R1,=GPIOC</a:t>
            </a:r>
            <a:endParaRPr lang="de-DE" sz="2400" b="1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schleife://Sprungmarke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	//Statusregister einlesen R3=TIM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tst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R2,Bit0		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//Bit0 = Update Interrupt </a:t>
            </a:r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Flag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UIF = Überlaufbit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beq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	schleife	//nicht gesetzt dann Schleife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R2,#0		//UIF zurücksetzen</a:t>
            </a:r>
          </a:p>
          <a:p>
            <a:r>
              <a:rPr lang="de-DE" sz="2400" dirty="0" err="1">
                <a:solidFill>
                  <a:schemeClr val="tx1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 	R2,[R3,SR]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R2,[R1,ODR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]//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Bit1 im ODR umschalten (blinken)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eor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R2,Bit1</a:t>
            </a:r>
          </a:p>
          <a:p>
            <a:r>
              <a:rPr lang="de-DE" sz="2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strb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 	R2,[R1,ODR]</a:t>
            </a:r>
          </a:p>
          <a:p>
            <a:r>
              <a:rPr lang="de-DE" sz="2400" dirty="0">
                <a:solidFill>
                  <a:schemeClr val="tx1"/>
                </a:solidFill>
                <a:latin typeface="Consolas" panose="020B0609020204030204" pitchFamily="49" charset="0"/>
              </a:rPr>
              <a:t>b 	schleife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7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988"/>
    </mc:Choice>
    <mc:Fallback>
      <p:transition spd="slow" advTm="73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Sekunde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9655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44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0"/>
    </mc:Choice>
    <mc:Fallback>
      <p:transition spd="slow" advTm="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1574</Words>
  <Application>Microsoft Office PowerPoint</Application>
  <PresentationFormat>Breitbild</PresentationFormat>
  <Paragraphs>829</Paragraphs>
  <Slides>82</Slides>
  <Notes>0</Notes>
  <HiddenSlides>0</HiddenSlides>
  <MMClips>82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82</vt:i4>
      </vt:variant>
    </vt:vector>
  </HeadingPairs>
  <TitlesOfParts>
    <vt:vector size="88" baseType="lpstr">
      <vt:lpstr>Arial</vt:lpstr>
      <vt:lpstr>Calibri</vt:lpstr>
      <vt:lpstr>Calibri Light</vt:lpstr>
      <vt:lpstr>Consolas</vt:lpstr>
      <vt:lpstr>Wingdings</vt:lpstr>
      <vt:lpstr>Office Theme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32</cp:revision>
  <dcterms:created xsi:type="dcterms:W3CDTF">2020-04-14T15:29:24Z</dcterms:created>
  <dcterms:modified xsi:type="dcterms:W3CDTF">2021-02-05T20:16:31Z</dcterms:modified>
</cp:coreProperties>
</file>